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Google Sans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Open San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35" Type="http://schemas.openxmlformats.org/officeDocument/2006/relationships/font" Target="fonts/OpenSansLight-regular.fntdata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Light-italic.fntdata"/><Relationship Id="rId14" Type="http://schemas.openxmlformats.org/officeDocument/2006/relationships/slide" Target="slides/slide8.xml"/><Relationship Id="rId36" Type="http://schemas.openxmlformats.org/officeDocument/2006/relationships/font" Target="fonts/OpenSans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6f5f1f85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6f5f1f85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6f5f1f855_0_19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56f5f1f855_0_19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6f5f1f855_0_20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56f5f1f855_0_20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6f5f1f855_0_2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56f5f1f855_0_2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6f5f1f855_0_2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56f5f1f855_0_2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6f5f1f855_0_2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56f5f1f855_0_24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6f5f1f855_0_25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56f5f1f855_0_25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6f5f1f855_0_26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56f5f1f855_0_26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6f5f1f855_0_8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56f5f1f855_0_8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6f5f1f855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56f5f1f855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6f5f1f855_0_1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56f5f1f855_0_1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6f5f1f855_0_1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56f5f1f855_0_1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6f5f1f855_0_1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56f5f1f855_0_1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6f5f1f855_0_1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56f5f1f855_0_1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6f5f1f855_0_16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56f5f1f855_0_16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6f5f1f855_0_17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56f5f1f855_0_17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3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29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4" name="Google Shape;134;p3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2" name="Google Shape;142;p33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5" name="Google Shape;145;p3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0" name="Google Shape;150;p3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3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8" name="Google Shape;168;p40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/>
          <p:nvPr>
            <p:ph type="title"/>
          </p:nvPr>
        </p:nvSpPr>
        <p:spPr>
          <a:xfrm>
            <a:off x="910472" y="1692675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Study Jams</a:t>
            </a:r>
            <a:endParaRPr/>
          </a:p>
        </p:txBody>
      </p:sp>
      <p:sp>
        <p:nvSpPr>
          <p:cNvPr id="174" name="Google Shape;174;p41"/>
          <p:cNvSpPr txBox="1"/>
          <p:nvPr>
            <p:ph idx="1" type="subTitle"/>
          </p:nvPr>
        </p:nvSpPr>
        <p:spPr>
          <a:xfrm>
            <a:off x="910475" y="3028972"/>
            <a:ext cx="3955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Sarthak Harne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Naitiksinh Solanki</a:t>
            </a:r>
            <a:endParaRPr/>
          </a:p>
        </p:txBody>
      </p:sp>
      <p:sp>
        <p:nvSpPr>
          <p:cNvPr id="175" name="Google Shape;175;p41"/>
          <p:cNvSpPr txBox="1"/>
          <p:nvPr>
            <p:ph idx="2" type="subTitle"/>
          </p:nvPr>
        </p:nvSpPr>
        <p:spPr>
          <a:xfrm>
            <a:off x="968916" y="2283872"/>
            <a:ext cx="395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Session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about our Convention</a:t>
            </a:r>
            <a:endParaRPr/>
          </a:p>
        </p:txBody>
      </p:sp>
      <p:sp>
        <p:nvSpPr>
          <p:cNvPr id="238" name="Google Shape;238;p50"/>
          <p:cNvSpPr txBox="1"/>
          <p:nvPr>
            <p:ph idx="1" type="body"/>
          </p:nvPr>
        </p:nvSpPr>
        <p:spPr>
          <a:xfrm>
            <a:off x="451256" y="1529869"/>
            <a:ext cx="8214900" cy="1131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variables in the i</a:t>
            </a:r>
            <a:r>
              <a:rPr baseline="30000" lang="en" sz="1700"/>
              <a:t>th </a:t>
            </a:r>
            <a:r>
              <a:rPr lang="en" sz="1700"/>
              <a:t>row are denoted by: x</a:t>
            </a:r>
            <a:r>
              <a:rPr baseline="-25000" lang="en" sz="1700"/>
              <a:t>i</a:t>
            </a:r>
            <a:r>
              <a:rPr lang="en" sz="1700"/>
              <a:t> and y</a:t>
            </a:r>
            <a:r>
              <a:rPr baseline="-25000" lang="en" sz="1700"/>
              <a:t>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j</a:t>
            </a:r>
            <a:r>
              <a:rPr baseline="30000" lang="en" sz="1700"/>
              <a:t>th</a:t>
            </a:r>
            <a:r>
              <a:rPr lang="en" sz="1700"/>
              <a:t> feature of the i</a:t>
            </a:r>
            <a:r>
              <a:rPr baseline="30000" lang="en" sz="1700"/>
              <a:t>th</a:t>
            </a:r>
            <a:r>
              <a:rPr lang="en" sz="1700"/>
              <a:t> row is denoted by: x</a:t>
            </a:r>
            <a:r>
              <a:rPr baseline="-25000" lang="en" sz="1700"/>
              <a:t>i</a:t>
            </a:r>
            <a:r>
              <a:rPr baseline="30000" lang="en" sz="1700"/>
              <a:t>(j)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vectors and matrices have many benefits!</a:t>
            </a:r>
            <a:endParaRPr/>
          </a:p>
        </p:txBody>
      </p:sp>
      <p:sp>
        <p:nvSpPr>
          <p:cNvPr id="244" name="Google Shape;244;p5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easier to read!</a:t>
            </a:r>
            <a:endParaRPr/>
          </a:p>
        </p:txBody>
      </p:sp>
      <p:sp>
        <p:nvSpPr>
          <p:cNvPr id="245" name="Google Shape;245;p51"/>
          <p:cNvSpPr txBox="1"/>
          <p:nvPr>
            <p:ph idx="2" type="body"/>
          </p:nvPr>
        </p:nvSpPr>
        <p:spPr>
          <a:xfrm>
            <a:off x="464556" y="209459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written as:</a:t>
            </a:r>
            <a:endParaRPr/>
          </a:p>
        </p:txBody>
      </p:sp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150" y="1484428"/>
            <a:ext cx="39909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25" y="2517569"/>
            <a:ext cx="80962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the Loss Function: Step 2</a:t>
            </a:r>
            <a:endParaRPr/>
          </a:p>
        </p:txBody>
      </p:sp>
      <p:sp>
        <p:nvSpPr>
          <p:cNvPr id="253" name="Google Shape;253;p52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need to sum the </a:t>
            </a:r>
            <a:r>
              <a:rPr lang="en"/>
              <a:t>square</a:t>
            </a:r>
            <a:r>
              <a:rPr lang="en"/>
              <a:t> of the vertical distances</a:t>
            </a:r>
            <a:endParaRPr/>
          </a:p>
        </p:txBody>
      </p:sp>
      <p:sp>
        <p:nvSpPr>
          <p:cNvPr id="254" name="Google Shape;254;p52"/>
          <p:cNvSpPr/>
          <p:nvPr/>
        </p:nvSpPr>
        <p:spPr>
          <a:xfrm>
            <a:off x="3793800" y="2254213"/>
            <a:ext cx="15564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979847"/>
            <a:ext cx="3224375" cy="1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25" y="2254225"/>
            <a:ext cx="3207600" cy="4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</a:t>
            </a:r>
            <a:endParaRPr/>
          </a:p>
        </p:txBody>
      </p:sp>
      <p:sp>
        <p:nvSpPr>
          <p:cNvPr id="262" name="Google Shape;262;p53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differentiate J wrt Θ</a:t>
            </a:r>
            <a:endParaRPr/>
          </a:p>
        </p:txBody>
      </p:sp>
      <p:pic>
        <p:nvPicPr>
          <p:cNvPr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63" y="2071691"/>
            <a:ext cx="477202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Form Solution</a:t>
            </a:r>
            <a:endParaRPr/>
          </a:p>
        </p:txBody>
      </p:sp>
      <p:sp>
        <p:nvSpPr>
          <p:cNvPr id="269" name="Google Shape;269;p54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Step Solution for our problem</a:t>
            </a:r>
            <a:endParaRPr/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238" y="2300281"/>
            <a:ext cx="35528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‘Training a Model’ usually looks like</a:t>
            </a:r>
            <a:endParaRPr/>
          </a:p>
        </p:txBody>
      </p:sp>
      <p:sp>
        <p:nvSpPr>
          <p:cNvPr id="276" name="Google Shape;276;p5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way - Gradient Descent!</a:t>
            </a:r>
            <a:endParaRPr/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700" y="2071691"/>
            <a:ext cx="3771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1839891" y="2263953"/>
            <a:ext cx="546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Thanks for attending!</a:t>
            </a:r>
            <a:endParaRPr/>
          </a:p>
        </p:txBody>
      </p:sp>
      <p:sp>
        <p:nvSpPr>
          <p:cNvPr id="283" name="Google Shape;283;p56"/>
          <p:cNvSpPr txBox="1"/>
          <p:nvPr>
            <p:ph idx="1" type="subTitle"/>
          </p:nvPr>
        </p:nvSpPr>
        <p:spPr>
          <a:xfrm>
            <a:off x="1900631" y="3621544"/>
            <a:ext cx="5571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GDSC IIIT Bangalore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>
            <p:ph idx="2" type="subTitle"/>
          </p:nvPr>
        </p:nvSpPr>
        <p:spPr>
          <a:xfrm>
            <a:off x="9290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importantly - What do you think ML is?</a:t>
            </a:r>
            <a:endParaRPr/>
          </a:p>
        </p:txBody>
      </p:sp>
      <p:sp>
        <p:nvSpPr>
          <p:cNvPr id="181" name="Google Shape;181;p42"/>
          <p:cNvSpPr txBox="1"/>
          <p:nvPr>
            <p:ph idx="1" type="body"/>
          </p:nvPr>
        </p:nvSpPr>
        <p:spPr>
          <a:xfrm>
            <a:off x="929091" y="2288466"/>
            <a:ext cx="59412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Think of how a human brain learns</a:t>
            </a:r>
            <a:endParaRPr>
              <a:solidFill>
                <a:srgbClr val="676C72"/>
              </a:solidFill>
            </a:endParaRPr>
          </a:p>
        </p:txBody>
      </p:sp>
      <p:sp>
        <p:nvSpPr>
          <p:cNvPr id="182" name="Google Shape;182;p42"/>
          <p:cNvSpPr txBox="1"/>
          <p:nvPr>
            <p:ph type="title"/>
          </p:nvPr>
        </p:nvSpPr>
        <p:spPr>
          <a:xfrm>
            <a:off x="854526" y="1178825"/>
            <a:ext cx="57708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Machine Learning?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>
            <p:ph type="title"/>
          </p:nvPr>
        </p:nvSpPr>
        <p:spPr>
          <a:xfrm>
            <a:off x="854525" y="1178825"/>
            <a:ext cx="6088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logical question is…</a:t>
            </a:r>
            <a:endParaRPr/>
          </a:p>
        </p:txBody>
      </p:sp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929091" y="1833263"/>
            <a:ext cx="639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we nurture our ML Model?</a:t>
            </a:r>
            <a:endParaRPr/>
          </a:p>
        </p:txBody>
      </p:sp>
      <p:sp>
        <p:nvSpPr>
          <p:cNvPr id="189" name="Google Shape;189;p43"/>
          <p:cNvSpPr txBox="1"/>
          <p:nvPr>
            <p:ph idx="2" type="body"/>
          </p:nvPr>
        </p:nvSpPr>
        <p:spPr>
          <a:xfrm>
            <a:off x="929091" y="2288466"/>
            <a:ext cx="59412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The same way you would do when you want a child to become a good person.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9290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of the work is done if you have good data!</a:t>
            </a:r>
            <a:endParaRPr/>
          </a:p>
        </p:txBody>
      </p:sp>
      <p:sp>
        <p:nvSpPr>
          <p:cNvPr id="195" name="Google Shape;195;p44"/>
          <p:cNvSpPr txBox="1"/>
          <p:nvPr>
            <p:ph idx="1" type="body"/>
          </p:nvPr>
        </p:nvSpPr>
        <p:spPr>
          <a:xfrm>
            <a:off x="929091" y="2288466"/>
            <a:ext cx="59412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6C72"/>
                </a:solidFill>
              </a:rPr>
              <a:t>We need to clean and process our data before feeding it to our model.</a:t>
            </a:r>
            <a:endParaRPr/>
          </a:p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854525" y="1178825"/>
            <a:ext cx="5516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your Data!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idx="2" type="subTitle"/>
          </p:nvPr>
        </p:nvSpPr>
        <p:spPr>
          <a:xfrm>
            <a:off x="9290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check out Google Colab</a:t>
            </a:r>
            <a:endParaRPr/>
          </a:p>
        </p:txBody>
      </p:sp>
      <p:sp>
        <p:nvSpPr>
          <p:cNvPr id="202" name="Google Shape;202;p45"/>
          <p:cNvSpPr txBox="1"/>
          <p:nvPr>
            <p:ph type="title"/>
          </p:nvPr>
        </p:nvSpPr>
        <p:spPr>
          <a:xfrm>
            <a:off x="854513" y="1178831"/>
            <a:ext cx="5453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What exactly is Linear Regression?</a:t>
            </a:r>
            <a:endParaRPr/>
          </a:p>
        </p:txBody>
      </p:sp>
      <p:sp>
        <p:nvSpPr>
          <p:cNvPr id="208" name="Google Shape;208;p46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short answer is fitting a line to your given data</a:t>
            </a:r>
            <a:endParaRPr/>
          </a:p>
        </p:txBody>
      </p:sp>
      <p:sp>
        <p:nvSpPr>
          <p:cNvPr id="209" name="Google Shape;209;p46"/>
          <p:cNvSpPr txBox="1"/>
          <p:nvPr>
            <p:ph idx="1" type="body"/>
          </p:nvPr>
        </p:nvSpPr>
        <p:spPr>
          <a:xfrm>
            <a:off x="431063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long answer is:</a:t>
            </a:r>
            <a:endParaRPr/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238" y="2300281"/>
            <a:ext cx="35528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The Idea of Loss Function</a:t>
            </a:r>
            <a:endParaRPr/>
          </a:p>
        </p:txBody>
      </p:sp>
      <p:sp>
        <p:nvSpPr>
          <p:cNvPr id="216" name="Google Shape;216;p47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Loss Function is the drive force of any Model</a:t>
            </a:r>
            <a:endParaRPr/>
          </a:p>
        </p:txBody>
      </p:sp>
      <p:pic>
        <p:nvPicPr>
          <p:cNvPr id="217" name="Google Shape;2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700" y="2305053"/>
            <a:ext cx="37719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that happen?</a:t>
            </a:r>
            <a:endParaRPr/>
          </a:p>
        </p:txBody>
      </p:sp>
      <p:sp>
        <p:nvSpPr>
          <p:cNvPr id="223" name="Google Shape;223;p48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it like minimising the vertical distance</a:t>
            </a:r>
            <a:endParaRPr/>
          </a:p>
        </p:txBody>
      </p:sp>
      <p:pic>
        <p:nvPicPr>
          <p:cNvPr id="224" name="Google Shape;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850" y="1455375"/>
            <a:ext cx="4419599" cy="299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Obtaining the Loss Function: Step 1</a:t>
            </a:r>
            <a:endParaRPr/>
          </a:p>
        </p:txBody>
      </p:sp>
      <p:sp>
        <p:nvSpPr>
          <p:cNvPr id="230" name="Google Shape;230;p49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look at the vertical distances at each value of x</a:t>
            </a:r>
            <a:endParaRPr/>
          </a:p>
        </p:txBody>
      </p:sp>
      <p:pic>
        <p:nvPicPr>
          <p:cNvPr id="231" name="Google Shape;2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5" y="1484425"/>
            <a:ext cx="4419599" cy="29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924" y="2716291"/>
            <a:ext cx="39909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